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2" r:id="rId7"/>
    <p:sldId id="267" r:id="rId8"/>
    <p:sldId id="263" r:id="rId9"/>
    <p:sldId id="265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6764" autoAdjust="0"/>
  </p:normalViewPr>
  <p:slideViewPr>
    <p:cSldViewPr snapToGrid="0">
      <p:cViewPr varScale="1">
        <p:scale>
          <a:sx n="64" d="100"/>
          <a:sy n="64" d="100"/>
        </p:scale>
        <p:origin x="90" y="3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EA028A-35B0-4448-B8DD-5287A4A2B375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0FEB52-9824-4487-BF6D-84653F1C5A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8506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FEB52-9824-4487-BF6D-84653F1C5A20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5494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0FEB52-9824-4487-BF6D-84653F1C5A20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2983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592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6278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8125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2648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055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1868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25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3567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8446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5820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B8A3-F136-4B9C-AC47-442F1215B72A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1063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8B8A3-F136-4B9C-AC47-442F1215B72A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74972E-44DF-4719-B4CE-D45DA61986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151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a10636@ajou.ac.kr" TargetMode="External"/><Relationship Id="rId2" Type="http://schemas.openxmlformats.org/officeDocument/2006/relationships/hyperlink" Target="https://forms.gle/UaZGqYARQHNhPyqL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a10636@ajou.ac.kr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mailto:a10636@ajou.ac.kr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-28577"/>
            <a:ext cx="12192000" cy="6886578"/>
          </a:xfrm>
          <a:prstGeom prst="rect">
            <a:avLst/>
          </a:prstGeom>
          <a:solidFill>
            <a:schemeClr val="tx2">
              <a:lumMod val="5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905125" y="2590800"/>
            <a:ext cx="6381750" cy="1657352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007164" y="2695577"/>
            <a:ext cx="6177674" cy="146684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동아리 등록 방법 안내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학생용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46120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01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4889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포탈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 학사서비스 동아리 등록 권한 신청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작성권한 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247774" y="2088759"/>
            <a:ext cx="10448926" cy="18837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2026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학년도 </a:t>
            </a:r>
            <a:r>
              <a:rPr lang="ko-KR" altLang="en-US" sz="1600" b="1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 회장만 권한 신청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가능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신청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en-US" altLang="ko-KR" sz="1800" u="sng" kern="0" spc="0" dirty="0">
                <a:solidFill>
                  <a:srgbClr val="0000FF"/>
                </a:solidFill>
                <a:effectLst/>
                <a:uFill>
                  <a:solidFill>
                    <a:srgbClr val="0000FF"/>
                  </a:solidFill>
                </a:uFill>
                <a:latin typeface="KoPubWorld돋움체 Bold" panose="00000800000000000000" pitchFamily="2" charset="-127"/>
                <a:ea typeface="KoPubWorld돋움체 Bold" panose="00000800000000000000" pitchFamily="2" charset="-127"/>
                <a:hlinkClick r:id="rId2"/>
              </a:rPr>
              <a:t>https://forms.gle/UaZGqYARQHNhPyqL8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권한부여는 신청일 다음날 오전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11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시 처리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근무일 기준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작성권한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신청 및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입력마감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527700" y="4063163"/>
            <a:ext cx="10241513" cy="14251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1713568" y="4170254"/>
            <a:ext cx="2693036" cy="8137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작성권한신청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5561187" y="4170254"/>
            <a:ext cx="2908429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포탈</a:t>
            </a:r>
            <a:endParaRPr lang="en-US" altLang="ko-KR" sz="1200" dirty="0"/>
          </a:p>
          <a:p>
            <a:pPr algn="ctr"/>
            <a:r>
              <a:rPr lang="ko-KR" altLang="en-US" sz="1200" dirty="0"/>
              <a:t>학사서비스</a:t>
            </a:r>
            <a:endParaRPr lang="en-US" altLang="ko-KR" sz="1200" dirty="0"/>
          </a:p>
          <a:p>
            <a:pPr algn="ctr"/>
            <a:r>
              <a:rPr lang="ko-KR" altLang="en-US" sz="1200" dirty="0"/>
              <a:t>동아리 정보 입력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1713567" y="5014629"/>
            <a:ext cx="2693036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2026.03.03(</a:t>
            </a:r>
            <a:r>
              <a:rPr lang="ko-KR" altLang="en-US" sz="1200" dirty="0"/>
              <a:t>화</a:t>
            </a:r>
            <a:r>
              <a:rPr lang="en-US" altLang="ko-KR" sz="1200" dirty="0"/>
              <a:t>)~03.16(</a:t>
            </a:r>
            <a:r>
              <a:rPr lang="ko-KR" altLang="en-US" sz="1200" dirty="0"/>
              <a:t>월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0" name="직사각형 19"/>
          <p:cNvSpPr/>
          <p:nvPr/>
        </p:nvSpPr>
        <p:spPr>
          <a:xfrm>
            <a:off x="5561188" y="5014629"/>
            <a:ext cx="6135512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2026.03.04(</a:t>
            </a:r>
            <a:r>
              <a:rPr lang="ko-KR" altLang="en-US" sz="1200" dirty="0"/>
              <a:t>수</a:t>
            </a:r>
            <a:r>
              <a:rPr lang="en-US" altLang="ko-KR" sz="1200" dirty="0"/>
              <a:t>)~03.16(</a:t>
            </a:r>
            <a:r>
              <a:rPr lang="ko-KR" altLang="en-US" sz="1200" dirty="0"/>
              <a:t>월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1" name="직사각형 20"/>
          <p:cNvSpPr/>
          <p:nvPr/>
        </p:nvSpPr>
        <p:spPr>
          <a:xfrm>
            <a:off x="8542130" y="4170254"/>
            <a:ext cx="3154570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증빙자료 제출</a:t>
            </a:r>
            <a:endParaRPr lang="en-US" altLang="ko-KR" sz="1200" dirty="0"/>
          </a:p>
          <a:p>
            <a:pPr algn="ctr"/>
            <a:r>
              <a:rPr lang="en-US" altLang="ko-KR" sz="1200" dirty="0"/>
              <a:t>(</a:t>
            </a:r>
            <a:r>
              <a:rPr lang="ko-KR" altLang="en-US" sz="1200" dirty="0"/>
              <a:t>파일</a:t>
            </a:r>
            <a:r>
              <a:rPr lang="en-US" altLang="ko-KR" sz="1200" dirty="0"/>
              <a:t>, </a:t>
            </a:r>
            <a:r>
              <a:rPr lang="en-US" altLang="ko-KR" sz="1200" b="1" dirty="0">
                <a:hlinkClick r:id="rId3"/>
              </a:rPr>
              <a:t>a10636@ajou.ac.kr</a:t>
            </a:r>
            <a:r>
              <a:rPr lang="en-US" altLang="ko-KR" sz="1200" dirty="0"/>
              <a:t> </a:t>
            </a:r>
            <a:r>
              <a:rPr lang="ko-KR" altLang="en-US" sz="1200" dirty="0"/>
              <a:t>메일로 제출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cxnSp>
        <p:nvCxnSpPr>
          <p:cNvPr id="23" name="직선 화살표 연결선 22"/>
          <p:cNvCxnSpPr/>
          <p:nvPr/>
        </p:nvCxnSpPr>
        <p:spPr>
          <a:xfrm>
            <a:off x="4816307" y="4767012"/>
            <a:ext cx="496085" cy="0"/>
          </a:xfrm>
          <a:prstGeom prst="straightConnector1">
            <a:avLst/>
          </a:prstGeom>
          <a:ln w="57150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/>
          <p:cNvSpPr/>
          <p:nvPr/>
        </p:nvSpPr>
        <p:spPr>
          <a:xfrm>
            <a:off x="6638925" y="3476625"/>
            <a:ext cx="523875" cy="3432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C73D986D-A8A4-4751-B537-F91E54A4F6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8103" y="1590982"/>
            <a:ext cx="5650971" cy="2458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022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02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7774" y="4725509"/>
            <a:ext cx="10944226" cy="46672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홈페이지 로그인 후 포탈화면에 접근한 뒤 학사서비스 메뉴 선택</a:t>
            </a:r>
            <a:endParaRPr lang="en-US" altLang="ko-KR" sz="1600" spc="-15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" name="이등변 삼각형 6"/>
          <p:cNvSpPr/>
          <p:nvPr/>
        </p:nvSpPr>
        <p:spPr>
          <a:xfrm>
            <a:off x="3223469" y="3290069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247774" y="1095375"/>
            <a:ext cx="10944226" cy="5341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포탈 내 동아리 등록 페이지 접속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2104281B-A4EC-4FCA-BB09-E6F5588E95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774" y="2682241"/>
            <a:ext cx="10553700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690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03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7774" y="1095375"/>
            <a:ext cx="10944226" cy="5466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신청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신청페이지 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99338" y="5364545"/>
            <a:ext cx="10892662" cy="83837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학사서비스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학생생활신청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동아리신청 페이지 접속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버튼 눌러 상세내용 기입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1625964" y="1886061"/>
            <a:ext cx="566036" cy="385200"/>
          </a:xfrm>
          <a:prstGeom prst="rect">
            <a:avLst/>
          </a:prstGeom>
          <a:solidFill>
            <a:srgbClr val="072E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086226" y="2832867"/>
            <a:ext cx="533400" cy="234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481"/>
          <a:stretch/>
        </p:blipFill>
        <p:spPr>
          <a:xfrm>
            <a:off x="1247774" y="1886061"/>
            <a:ext cx="10378190" cy="2809389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409701" y="4297746"/>
            <a:ext cx="1495870" cy="347664"/>
          </a:xfrm>
          <a:prstGeom prst="rect">
            <a:avLst/>
          </a:prstGeom>
          <a:solidFill>
            <a:srgbClr val="507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spc="-3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〮   동아리신청</a:t>
            </a:r>
          </a:p>
        </p:txBody>
      </p:sp>
      <p:sp>
        <p:nvSpPr>
          <p:cNvPr id="14" name="이등변 삼각형 13"/>
          <p:cNvSpPr/>
          <p:nvPr/>
        </p:nvSpPr>
        <p:spPr>
          <a:xfrm rot="5400000">
            <a:off x="1071562" y="4299345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이등변 삼각형 8"/>
          <p:cNvSpPr/>
          <p:nvPr/>
        </p:nvSpPr>
        <p:spPr>
          <a:xfrm rot="10800000">
            <a:off x="10856096" y="2789188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0865622" y="3087689"/>
            <a:ext cx="542926" cy="33178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539" y="2311081"/>
            <a:ext cx="8824352" cy="2832419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11054466" y="3235189"/>
            <a:ext cx="542926" cy="30996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이등변 삼각형 17"/>
          <p:cNvSpPr/>
          <p:nvPr/>
        </p:nvSpPr>
        <p:spPr>
          <a:xfrm rot="10800000">
            <a:off x="11083042" y="2928118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7674354" y="3908495"/>
            <a:ext cx="803245" cy="15009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2025_03_09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CA08D0E-4E5D-4C56-B2A8-E545A5ECB363}"/>
              </a:ext>
            </a:extLst>
          </p:cNvPr>
          <p:cNvSpPr/>
          <p:nvPr/>
        </p:nvSpPr>
        <p:spPr>
          <a:xfrm>
            <a:off x="8741328" y="1911228"/>
            <a:ext cx="385894" cy="3034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54793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499" y="2168125"/>
            <a:ext cx="9030012" cy="2523481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8" b="46643"/>
          <a:stretch/>
        </p:blipFill>
        <p:spPr>
          <a:xfrm>
            <a:off x="1247774" y="1689041"/>
            <a:ext cx="10944226" cy="2929978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276350" y="4813701"/>
            <a:ext cx="10763192" cy="80636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동아리 유형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2025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학년도 기준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정동아리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’, 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준동아리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구분에 따라 입력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/ 2026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학년도 기준 신규동아리의 경우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준동아리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로 입력 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작성 후에는 동아리 등록여부를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동아리목록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에서 확인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04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247774" y="1095375"/>
            <a:ext cx="10944226" cy="53601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상세정보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신청페이지 작성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057650" y="2413979"/>
            <a:ext cx="561975" cy="190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342028" y="3231518"/>
            <a:ext cx="8716087" cy="144515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이등변 삼각형 10"/>
          <p:cNvSpPr/>
          <p:nvPr/>
        </p:nvSpPr>
        <p:spPr>
          <a:xfrm rot="10800000">
            <a:off x="11553768" y="2608041"/>
            <a:ext cx="514350" cy="333374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1525192" y="2994577"/>
            <a:ext cx="542926" cy="20492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1409701" y="4237786"/>
            <a:ext cx="1495870" cy="347664"/>
          </a:xfrm>
          <a:prstGeom prst="rect">
            <a:avLst/>
          </a:prstGeom>
          <a:solidFill>
            <a:srgbClr val="507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spc="-3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〮   동아리신청</a:t>
            </a:r>
          </a:p>
        </p:txBody>
      </p:sp>
      <p:sp>
        <p:nvSpPr>
          <p:cNvPr id="34" name="이등변 삼각형 33"/>
          <p:cNvSpPr/>
          <p:nvPr/>
        </p:nvSpPr>
        <p:spPr>
          <a:xfrm rot="5400000">
            <a:off x="1071562" y="4254375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0" t="17541" r="2500" b="59123"/>
          <a:stretch/>
        </p:blipFill>
        <p:spPr>
          <a:xfrm>
            <a:off x="1947774" y="5645235"/>
            <a:ext cx="8305919" cy="1219931"/>
          </a:xfrm>
          <a:prstGeom prst="rect">
            <a:avLst/>
          </a:prstGeom>
        </p:spPr>
      </p:pic>
      <p:sp>
        <p:nvSpPr>
          <p:cNvPr id="2" name="모서리가 둥근 직사각형 1"/>
          <p:cNvSpPr/>
          <p:nvPr/>
        </p:nvSpPr>
        <p:spPr>
          <a:xfrm>
            <a:off x="4286249" y="3641725"/>
            <a:ext cx="460375" cy="15009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solidFill>
                  <a:schemeClr val="bg2">
                    <a:lumMod val="50000"/>
                  </a:schemeClr>
                </a:solidFill>
              </a:rPr>
              <a:t>2026</a:t>
            </a:r>
            <a:endParaRPr lang="ko-KR" altLang="en-US" sz="9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0015116" y="3610605"/>
            <a:ext cx="932517" cy="2123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dirty="0">
                <a:solidFill>
                  <a:schemeClr val="bg2">
                    <a:lumMod val="50000"/>
                  </a:schemeClr>
                </a:solidFill>
              </a:rPr>
              <a:t>2026_03_11</a:t>
            </a:r>
            <a:endParaRPr lang="ko-KR" altLang="en-US" sz="9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6399227" y="6567805"/>
            <a:ext cx="803245" cy="15009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2025_03_11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BA2E3C82-04A5-4A63-9E5A-453D647743FD}"/>
              </a:ext>
            </a:extLst>
          </p:cNvPr>
          <p:cNvSpPr/>
          <p:nvPr/>
        </p:nvSpPr>
        <p:spPr>
          <a:xfrm>
            <a:off x="9185945" y="1770077"/>
            <a:ext cx="494950" cy="2181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961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05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54723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 소개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84" t="28245" r="2265" b="43852"/>
          <a:stretch/>
        </p:blipFill>
        <p:spPr>
          <a:xfrm>
            <a:off x="1247774" y="1642610"/>
            <a:ext cx="9105901" cy="1598954"/>
          </a:xfrm>
          <a:prstGeom prst="rect">
            <a:avLst/>
          </a:prstGeom>
        </p:spPr>
      </p:pic>
      <p:sp>
        <p:nvSpPr>
          <p:cNvPr id="9" name="이등변 삼각형 8"/>
          <p:cNvSpPr/>
          <p:nvPr/>
        </p:nvSpPr>
        <p:spPr>
          <a:xfrm rot="10800000">
            <a:off x="9448800" y="2019298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363644" y="5371047"/>
            <a:ext cx="10418781" cy="7827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동아리 소개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동아리 주요활동 및 </a:t>
            </a:r>
            <a:r>
              <a:rPr lang="ko-KR" altLang="en-US" sz="14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활동목적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기재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동아리 소개 작성 후 반드시 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11" name="꺾인 연결선 10"/>
          <p:cNvCxnSpPr/>
          <p:nvPr/>
        </p:nvCxnSpPr>
        <p:spPr>
          <a:xfrm rot="10800000" flipV="1">
            <a:off x="8600304" y="2548191"/>
            <a:ext cx="1105675" cy="952890"/>
          </a:xfrm>
          <a:prstGeom prst="bentConnector3">
            <a:avLst>
              <a:gd name="adj1" fmla="val 827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3107387" y="2949586"/>
            <a:ext cx="740713" cy="17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2021_03_03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412428" y="4071074"/>
            <a:ext cx="740713" cy="1521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2021_03_15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10374578" y="4071074"/>
            <a:ext cx="740713" cy="1521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2021_08_27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7774" y="1669190"/>
            <a:ext cx="10601326" cy="3605581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0772773" y="3199441"/>
            <a:ext cx="609601" cy="297817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이등변 삼각형 15"/>
          <p:cNvSpPr/>
          <p:nvPr/>
        </p:nvSpPr>
        <p:spPr>
          <a:xfrm rot="10800000">
            <a:off x="10820398" y="2866067"/>
            <a:ext cx="514350" cy="333374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1363644" y="2476864"/>
            <a:ext cx="1627206" cy="472722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82415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774" y="1246139"/>
            <a:ext cx="9126804" cy="191592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05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54723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회원정보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29624" r="28831" b="29894"/>
          <a:stretch/>
        </p:blipFill>
        <p:spPr>
          <a:xfrm>
            <a:off x="7607689" y="3387046"/>
            <a:ext cx="4248151" cy="2033207"/>
          </a:xfrm>
          <a:prstGeom prst="rect">
            <a:avLst/>
          </a:prstGeom>
        </p:spPr>
      </p:pic>
      <p:sp>
        <p:nvSpPr>
          <p:cNvPr id="9" name="이등변 삼각형 8"/>
          <p:cNvSpPr/>
          <p:nvPr/>
        </p:nvSpPr>
        <p:spPr>
          <a:xfrm rot="10800000">
            <a:off x="9448799" y="2129545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386672" y="5513204"/>
            <a:ext cx="10828356" cy="118215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회원목록에서 추가 단추를 눌러 활동회원 회원상세정보입력 통해 등록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부회장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총무는 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명씩만 등록 가능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가입일자 입력은 필수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이며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11" name="꺾인 연결선 10"/>
          <p:cNvCxnSpPr/>
          <p:nvPr/>
        </p:nvCxnSpPr>
        <p:spPr>
          <a:xfrm rot="10800000" flipV="1">
            <a:off x="8587598" y="2599281"/>
            <a:ext cx="1105675" cy="952890"/>
          </a:xfrm>
          <a:prstGeom prst="bentConnector3">
            <a:avLst>
              <a:gd name="adj1" fmla="val -914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2445753" y="2942902"/>
            <a:ext cx="593274" cy="17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bg2">
                    <a:lumMod val="50000"/>
                  </a:schemeClr>
                </a:solidFill>
              </a:rPr>
              <a:t>김</a:t>
            </a:r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*</a:t>
            </a:r>
            <a:r>
              <a:rPr lang="ko-KR" altLang="en-US" sz="800" dirty="0">
                <a:solidFill>
                  <a:schemeClr val="bg2">
                    <a:lumMod val="50000"/>
                  </a:schemeClr>
                </a:solidFill>
              </a:rPr>
              <a:t>지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425122" y="4119539"/>
            <a:ext cx="740713" cy="1521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2025_03_15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10374578" y="4119539"/>
            <a:ext cx="740713" cy="15214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7283685" y="2986228"/>
            <a:ext cx="648008" cy="17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010-5***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760722" y="2942902"/>
            <a:ext cx="653716" cy="17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50" dirty="0">
                <a:solidFill>
                  <a:schemeClr val="bg2">
                    <a:lumMod val="50000"/>
                  </a:schemeClr>
                </a:solidFill>
              </a:rPr>
              <a:t>20172**07</a:t>
            </a:r>
            <a:endParaRPr lang="ko-KR" altLang="en-US" sz="75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17047789-5E74-420F-B97D-04A3D7E67B6E}"/>
              </a:ext>
            </a:extLst>
          </p:cNvPr>
          <p:cNvSpPr/>
          <p:nvPr/>
        </p:nvSpPr>
        <p:spPr>
          <a:xfrm>
            <a:off x="4790114" y="2917735"/>
            <a:ext cx="3172895" cy="2191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714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816" y="1137032"/>
            <a:ext cx="9773217" cy="1886147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06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4747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활동내역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이등변 삼각형 7"/>
          <p:cNvSpPr/>
          <p:nvPr/>
        </p:nvSpPr>
        <p:spPr>
          <a:xfrm>
            <a:off x="5002856" y="2202182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452639" y="1786946"/>
            <a:ext cx="1614785" cy="39052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247774" y="5425748"/>
            <a:ext cx="10828356" cy="14951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지정된 양식에 맞게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활동보고서를 작성 제출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활동내용과 활동보고서가 상이할 경우 심사 시 인정되지 않음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파일 업로드 기능은 사용하지 않으며 </a:t>
            </a:r>
            <a:r>
              <a:rPr lang="ko-KR" altLang="en-US" sz="1400" u="sng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학생처</a:t>
            </a:r>
            <a:r>
              <a:rPr lang="ko-KR" altLang="en-US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담당자</a:t>
            </a:r>
            <a:r>
              <a:rPr lang="en-US" altLang="ko-KR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en-US" altLang="ko-KR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hlinkClick r:id="rId3"/>
              </a:rPr>
              <a:t>a10636@ajou.ac.kr</a:t>
            </a:r>
            <a:r>
              <a:rPr lang="en-US" altLang="ko-KR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u="sng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에게 제출</a:t>
            </a:r>
            <a:endParaRPr lang="en-US" altLang="ko-KR" sz="1400" u="sng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내용 작성 후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16" t="15025" r="28516" b="39917"/>
          <a:stretch/>
        </p:blipFill>
        <p:spPr>
          <a:xfrm>
            <a:off x="1495424" y="3239987"/>
            <a:ext cx="3962401" cy="2060449"/>
          </a:xfrm>
          <a:prstGeom prst="rect">
            <a:avLst/>
          </a:prstGeom>
        </p:spPr>
      </p:pic>
      <p:cxnSp>
        <p:nvCxnSpPr>
          <p:cNvPr id="12" name="꺾인 연결선 11"/>
          <p:cNvCxnSpPr/>
          <p:nvPr/>
        </p:nvCxnSpPr>
        <p:spPr>
          <a:xfrm rot="10800000" flipV="1">
            <a:off x="5553075" y="2801732"/>
            <a:ext cx="4638678" cy="1332118"/>
          </a:xfrm>
          <a:prstGeom prst="bentConnector3">
            <a:avLst>
              <a:gd name="adj1" fmla="val -308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이등변 삼각형 12"/>
          <p:cNvSpPr/>
          <p:nvPr/>
        </p:nvSpPr>
        <p:spPr>
          <a:xfrm rot="10800000">
            <a:off x="9906000" y="2156434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495424" y="4670519"/>
            <a:ext cx="3962401" cy="338086"/>
          </a:xfrm>
          <a:prstGeom prst="rect">
            <a:avLst/>
          </a:prstGeom>
          <a:solidFill>
            <a:schemeClr val="bg1"/>
          </a:solidFill>
          <a:ln w="1905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4128560" y="3857469"/>
            <a:ext cx="733954" cy="1114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2212181" y="3857469"/>
            <a:ext cx="737804" cy="1114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</a:rPr>
              <a:t>2025_03_15</a:t>
            </a: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358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07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409699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주의사항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247774" y="1482811"/>
            <a:ext cx="10448926" cy="31170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후 소속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학생처 담당자의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승인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절차가 완료되어야 최종 처리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가 됨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내용이 미흡한 경우 담당자는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반려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할 수 있으며 동아리 회장은 다시 내용 보완 후 승인 요청 가능함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기한내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학사서비스 동아리 정보입력 및 제출물 제출 기한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: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2026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년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3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월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16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월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 17:00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까지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지각제출 절대 불허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AIMS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내 파일업로드 기능은 사용하지 않음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제출물은 메일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(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  <a:hlinkClick r:id="rId2"/>
              </a:rPr>
              <a:t>a10636@ajou.ac.kr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)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로 제출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해야 함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ea typeface="KoPub돋움체 Light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지각제출은 절대 불허하며</a:t>
            </a:r>
            <a:r>
              <a:rPr lang="en-US" altLang="ko-KR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지각제출한 경우 어떠한 사유로도 등록이 불가함</a:t>
            </a:r>
            <a:endParaRPr lang="en-US" altLang="ko-KR" sz="1600" b="1" dirty="0">
              <a:solidFill>
                <a:srgbClr val="FF0000"/>
              </a:solidFill>
              <a:ea typeface="KoPub돋움체 Light" panose="02020603020101020101" pitchFamily="18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128515"/>
              </p:ext>
            </p:extLst>
          </p:nvPr>
        </p:nvGraphicFramePr>
        <p:xfrm>
          <a:off x="1409699" y="4711055"/>
          <a:ext cx="10428340" cy="14986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7563070">
                  <a:extLst>
                    <a:ext uri="{9D8B030D-6E8A-4147-A177-3AD203B41FA5}">
                      <a16:colId xmlns:a16="http://schemas.microsoft.com/office/drawing/2014/main" val="1131017528"/>
                    </a:ext>
                  </a:extLst>
                </a:gridCol>
                <a:gridCol w="2865270">
                  <a:extLst>
                    <a:ext uri="{9D8B030D-6E8A-4147-A177-3AD203B41FA5}">
                      <a16:colId xmlns:a16="http://schemas.microsoft.com/office/drawing/2014/main" val="14790955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제출물</a:t>
                      </a: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이메일 제출</a:t>
                      </a:r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파일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9163402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활동보고서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000934"/>
                  </a:ext>
                </a:extLst>
              </a:tr>
              <a:tr h="242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지도교수 취임 승낙서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994365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lt"/>
                        </a:rPr>
                        <a:t>증빙자료는 활동보고서에 포함</a:t>
                      </a:r>
                      <a:endParaRPr lang="en-US" altLang="ko-KR" sz="1400" dirty="0">
                        <a:latin typeface="+mj-lt"/>
                      </a:endParaRPr>
                    </a:p>
                    <a:p>
                      <a:pPr latinLnBrk="1"/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음악</a:t>
                      </a:r>
                      <a:r>
                        <a:rPr lang="en-US" altLang="ko-KR" sz="1400" dirty="0">
                          <a:latin typeface="+mj-lt"/>
                        </a:rPr>
                        <a:t>, </a:t>
                      </a:r>
                      <a:r>
                        <a:rPr lang="ko-KR" altLang="en-US" sz="1400" dirty="0">
                          <a:latin typeface="+mj-lt"/>
                        </a:rPr>
                        <a:t>영상 등은 </a:t>
                      </a:r>
                      <a:r>
                        <a:rPr lang="en-US" altLang="ko-KR" sz="1400" dirty="0">
                          <a:latin typeface="+mj-lt"/>
                        </a:rPr>
                        <a:t>3</a:t>
                      </a:r>
                      <a:r>
                        <a:rPr lang="ko-KR" altLang="en-US" sz="1400" dirty="0">
                          <a:latin typeface="+mj-lt"/>
                        </a:rPr>
                        <a:t>분 이내 하나의 파일로 제출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21497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9393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69193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08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116891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69193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699" y="469193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</a:t>
            </a:r>
            <a:r>
              <a:rPr lang="en-US" altLang="ko-KR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심사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848076AC-401F-48C0-9229-FF1E05A9DE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883491"/>
              </p:ext>
            </p:extLst>
          </p:nvPr>
        </p:nvGraphicFramePr>
        <p:xfrm>
          <a:off x="964035" y="1766902"/>
          <a:ext cx="10385426" cy="3753694"/>
        </p:xfrm>
        <a:graphic>
          <a:graphicData uri="http://schemas.openxmlformats.org/drawingml/2006/table">
            <a:tbl>
              <a:tblPr/>
              <a:tblGrid>
                <a:gridCol w="2447925">
                  <a:extLst>
                    <a:ext uri="{9D8B030D-6E8A-4147-A177-3AD203B41FA5}">
                      <a16:colId xmlns:a16="http://schemas.microsoft.com/office/drawing/2014/main" val="3310787167"/>
                    </a:ext>
                  </a:extLst>
                </a:gridCol>
                <a:gridCol w="5807117">
                  <a:extLst>
                    <a:ext uri="{9D8B030D-6E8A-4147-A177-3AD203B41FA5}">
                      <a16:colId xmlns:a16="http://schemas.microsoft.com/office/drawing/2014/main" val="1578973653"/>
                    </a:ext>
                  </a:extLst>
                </a:gridCol>
                <a:gridCol w="2130384">
                  <a:extLst>
                    <a:ext uri="{9D8B030D-6E8A-4147-A177-3AD203B41FA5}">
                      <a16:colId xmlns:a16="http://schemas.microsoft.com/office/drawing/2014/main" val="971386251"/>
                    </a:ext>
                  </a:extLst>
                </a:gridCol>
              </a:tblGrid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평가항목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내용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배점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5921258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 규모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학생단체의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2026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등록시점 기준 회원 규모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4270285"/>
                  </a:ext>
                </a:extLst>
              </a:tr>
              <a:tr h="7608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활동 우수성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학생단체의 활동 내역을 바탕으로 활동의 질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 빈도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회원 참여도 등              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 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을 종합하여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30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6812131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 실적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학생단체의 교내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/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외 수상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공모전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및 대회 참여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입상 실적 등을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증빙이 가능한 실적만을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4038820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2026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활동 계획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학생단체의 연간 활동계획을 바탕으로 목표 실현 가능성 및 기대효과를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6874428"/>
                  </a:ext>
                </a:extLst>
              </a:tr>
              <a:tr h="4081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성실성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활동보고서 작성의 성실성을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활동보고서의 양식에 맞추어 활동보고서 내용을 성실하게 작성하였는지를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3136684"/>
                  </a:ext>
                </a:extLst>
              </a:tr>
              <a:tr h="40733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합계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52267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35002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728</TotalTime>
  <Words>616</Words>
  <Application>Microsoft Office PowerPoint</Application>
  <PresentationFormat>와이드스크린</PresentationFormat>
  <Paragraphs>104</Paragraphs>
  <Slides>10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0" baseType="lpstr">
      <vt:lpstr>HY견고딕</vt:lpstr>
      <vt:lpstr>KoPubWorld돋움체 Bold</vt:lpstr>
      <vt:lpstr>KoPub돋움체 Light</vt:lpstr>
      <vt:lpstr>나눔고딕</vt:lpstr>
      <vt:lpstr>나눔바른고딕</vt:lpstr>
      <vt:lpstr>나눔스퀘어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준수 인</cp:lastModifiedBy>
  <cp:revision>56</cp:revision>
  <dcterms:created xsi:type="dcterms:W3CDTF">2020-03-24T02:25:56Z</dcterms:created>
  <dcterms:modified xsi:type="dcterms:W3CDTF">2026-03-02T04:05:21Z</dcterms:modified>
</cp:coreProperties>
</file>