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62" r:id="rId5"/>
    <p:sldId id="258" r:id="rId6"/>
    <p:sldId id="263" r:id="rId7"/>
    <p:sldId id="264" r:id="rId8"/>
    <p:sldId id="266" r:id="rId9"/>
    <p:sldId id="270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626"/>
    <a:srgbClr val="507FCC"/>
    <a:srgbClr val="072E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65" autoAdjust="0"/>
    <p:restoredTop sz="94660"/>
  </p:normalViewPr>
  <p:slideViewPr>
    <p:cSldViewPr snapToGrid="0">
      <p:cViewPr varScale="1">
        <p:scale>
          <a:sx n="67" d="100"/>
          <a:sy n="67" d="100"/>
        </p:scale>
        <p:origin x="72" y="3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2078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475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685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016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0574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2389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170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2496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655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4750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2647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7F1D0-3827-4797-A5A5-26DBCFF1E164}" type="datetimeFigureOut">
              <a:rPr lang="ko-KR" altLang="en-US" smtClean="0"/>
              <a:t>2026-03-02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602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forms.gle/sYbEr2Z3C7vC4Tcx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-190418"/>
            <a:ext cx="12192000" cy="6886578"/>
          </a:xfrm>
          <a:prstGeom prst="rect">
            <a:avLst/>
          </a:prstGeom>
          <a:solidFill>
            <a:schemeClr val="tx2">
              <a:lumMod val="5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905125" y="2590800"/>
            <a:ext cx="6381750" cy="1657352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007164" y="2695577"/>
            <a:ext cx="6177674" cy="146684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소학회 등록 방법 안내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학생용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76888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852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학사서비스 소학회 등록 권한 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작성권한 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247774" y="2211085"/>
            <a:ext cx="6042710" cy="19101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2026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 회장만 권한 신청 가능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신청은 </a:t>
            </a:r>
            <a:r>
              <a:rPr lang="en-US" altLang="ko-KR" sz="1800" u="sng" kern="0" spc="0" dirty="0">
                <a:solidFill>
                  <a:srgbClr val="0000FF"/>
                </a:solidFill>
                <a:effectLst/>
                <a:uFill>
                  <a:solidFill>
                    <a:srgbClr val="0000FF"/>
                  </a:solidFill>
                </a:uFill>
                <a:latin typeface="KoPubWorld돋움체 Bold" panose="00000800000000000000" pitchFamily="2" charset="-127"/>
                <a:ea typeface="KoPubWorld돋움체 Bold" panose="00000800000000000000" pitchFamily="2" charset="-127"/>
                <a:hlinkClick r:id="rId2"/>
              </a:rPr>
              <a:t>https://forms.gle/sYbEr2Z3C7vC4Tcx8</a:t>
            </a:r>
            <a:r>
              <a:rPr lang="en-US" altLang="ko-KR" u="sng" dirty="0">
                <a:hlinkClick r:id="rId2"/>
              </a:rPr>
              <a:t> </a:t>
            </a:r>
            <a:endParaRPr lang="en-US" altLang="ko-KR" u="sng" dirty="0"/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권한부여는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신청일 다음날 오전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11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시 처리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근무일 기준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작성권한 신청은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16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까지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진행일정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689273" y="3179618"/>
            <a:ext cx="436418" cy="173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1527700" y="4094336"/>
            <a:ext cx="10241513" cy="14251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713568" y="4201427"/>
            <a:ext cx="2693036" cy="8137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작성권한신청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5561187" y="4201427"/>
            <a:ext cx="2908429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포탈</a:t>
            </a:r>
            <a:endParaRPr lang="en-US" altLang="ko-KR" sz="1200" dirty="0"/>
          </a:p>
          <a:p>
            <a:pPr algn="ctr"/>
            <a:r>
              <a:rPr lang="ko-KR" altLang="en-US" sz="1200" dirty="0"/>
              <a:t>학사서비스</a:t>
            </a:r>
            <a:endParaRPr lang="en-US" altLang="ko-KR" sz="1200" dirty="0"/>
          </a:p>
          <a:p>
            <a:pPr algn="ctr"/>
            <a:r>
              <a:rPr lang="ko-KR" altLang="en-US" sz="1200" dirty="0" err="1"/>
              <a:t>소학회</a:t>
            </a:r>
            <a:r>
              <a:rPr lang="ko-KR" altLang="en-US" sz="1200" dirty="0"/>
              <a:t> 정보 입력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1713567" y="5045802"/>
            <a:ext cx="2693036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2026.03.03(</a:t>
            </a:r>
            <a:r>
              <a:rPr lang="ko-KR" altLang="en-US" sz="1200" dirty="0"/>
              <a:t>화</a:t>
            </a:r>
            <a:r>
              <a:rPr lang="en-US" altLang="ko-KR" sz="1200" dirty="0"/>
              <a:t>)~03.16(</a:t>
            </a:r>
            <a:r>
              <a:rPr lang="ko-KR" altLang="en-US" sz="1200" dirty="0"/>
              <a:t>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7" name="직사각형 26"/>
          <p:cNvSpPr/>
          <p:nvPr/>
        </p:nvSpPr>
        <p:spPr>
          <a:xfrm>
            <a:off x="5561188" y="5045802"/>
            <a:ext cx="6135512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2026.03.04(</a:t>
            </a:r>
            <a:r>
              <a:rPr lang="ko-KR" altLang="en-US" sz="1200" dirty="0"/>
              <a:t>수</a:t>
            </a:r>
            <a:r>
              <a:rPr lang="en-US" altLang="ko-KR" sz="1200" dirty="0"/>
              <a:t>)~03.16(</a:t>
            </a:r>
            <a:r>
              <a:rPr lang="ko-KR" altLang="en-US" sz="1200" dirty="0"/>
              <a:t>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8" name="직사각형 27"/>
          <p:cNvSpPr/>
          <p:nvPr/>
        </p:nvSpPr>
        <p:spPr>
          <a:xfrm>
            <a:off x="8542130" y="4201427"/>
            <a:ext cx="3154570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증빙자료 제출</a:t>
            </a:r>
            <a:endParaRPr lang="en-US" altLang="ko-KR" sz="1200" dirty="0"/>
          </a:p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파일</a:t>
            </a:r>
            <a:r>
              <a:rPr lang="en-US" altLang="ko-KR" sz="1200" dirty="0"/>
              <a:t>, </a:t>
            </a:r>
            <a:r>
              <a:rPr lang="ko-KR" altLang="en-US" sz="1200" dirty="0"/>
              <a:t>각 </a:t>
            </a:r>
            <a:r>
              <a:rPr lang="ko-KR" altLang="en-US" sz="1200" dirty="0" err="1"/>
              <a:t>교학팀</a:t>
            </a:r>
            <a:r>
              <a:rPr lang="ko-KR" altLang="en-US" sz="1200" dirty="0"/>
              <a:t> 담당자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cxnSp>
        <p:nvCxnSpPr>
          <p:cNvPr id="29" name="직선 화살표 연결선 28"/>
          <p:cNvCxnSpPr/>
          <p:nvPr/>
        </p:nvCxnSpPr>
        <p:spPr>
          <a:xfrm>
            <a:off x="4816307" y="4798185"/>
            <a:ext cx="496085" cy="0"/>
          </a:xfrm>
          <a:prstGeom prst="straightConnector1">
            <a:avLst/>
          </a:prstGeom>
          <a:ln w="5715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>
            <a:extLst>
              <a:ext uri="{FF2B5EF4-FFF2-40B4-BE49-F238E27FC236}">
                <a16:creationId xmlns:a16="http://schemas.microsoft.com/office/drawing/2014/main" id="{0D41B6B0-0D4B-4CF0-9C05-582A2EE3B9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0680" y="1706185"/>
            <a:ext cx="5852054" cy="216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426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4725509"/>
            <a:ext cx="10944226" cy="4667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홈페이지 로그인 후 포탈화면에 접근한 뒤 학사서비스 메뉴 선택</a:t>
            </a:r>
            <a:endParaRPr lang="en-US" altLang="ko-KR" sz="1600" spc="-15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이등변 삼각형 6"/>
          <p:cNvSpPr/>
          <p:nvPr/>
        </p:nvSpPr>
        <p:spPr>
          <a:xfrm>
            <a:off x="3200400" y="3290069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341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포탈 내 소학회 등록 페이지 접속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34470C3-6932-4573-97AD-072A86E502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4" y="2682241"/>
            <a:ext cx="1055370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518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03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신청페이지 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99338" y="5364545"/>
            <a:ext cx="10892662" cy="83837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학사서비스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학생생활신청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소학회신청 페이지 접근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우측상단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버튼 눌러 상세내용 기입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086226" y="2832867"/>
            <a:ext cx="533400" cy="234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24DB09C-AE7B-45C4-BD8B-654CE4F258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4" y="1592284"/>
            <a:ext cx="10708838" cy="349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17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0" b="39108"/>
          <a:stretch/>
        </p:blipFill>
        <p:spPr>
          <a:xfrm>
            <a:off x="1247774" y="1517418"/>
            <a:ext cx="10534651" cy="3187363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276350" y="4861271"/>
            <a:ext cx="10915650" cy="8946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소학회 유형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소속 전공과 관련이 있는 경우만 전공소학회 나머지는 모두 비전공소학회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작성 후에는 소학회 등록여부를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소학회목록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에서 확인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04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247774" y="1095375"/>
            <a:ext cx="10944226" cy="3613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신청페이지 작성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057650" y="2486716"/>
            <a:ext cx="561975" cy="190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3248025" y="3001068"/>
            <a:ext cx="8324850" cy="171986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이등변 삼각형 26"/>
          <p:cNvSpPr/>
          <p:nvPr/>
        </p:nvSpPr>
        <p:spPr>
          <a:xfrm rot="10800000">
            <a:off x="11084628" y="2443855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70" t="17279" r="2325" b="61319"/>
          <a:stretch/>
        </p:blipFill>
        <p:spPr>
          <a:xfrm>
            <a:off x="1847848" y="5806272"/>
            <a:ext cx="7117063" cy="957263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>
            <a:off x="11782425" y="1517418"/>
            <a:ext cx="409575" cy="403169"/>
          </a:xfrm>
          <a:prstGeom prst="rect">
            <a:avLst/>
          </a:prstGeom>
          <a:solidFill>
            <a:srgbClr val="072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4242167" y="3392994"/>
            <a:ext cx="437784" cy="15704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2026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9674592" y="3398297"/>
            <a:ext cx="755284" cy="15704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2026_03_09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5102592" y="6606540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2026_03_09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659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124" y="993081"/>
            <a:ext cx="9226551" cy="209171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회원정보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29624" r="28831" b="29894"/>
          <a:stretch/>
        </p:blipFill>
        <p:spPr>
          <a:xfrm>
            <a:off x="7581899" y="3337839"/>
            <a:ext cx="4248151" cy="2033207"/>
          </a:xfrm>
          <a:prstGeom prst="rect">
            <a:avLst/>
          </a:prstGeom>
        </p:spPr>
      </p:pic>
      <p:sp>
        <p:nvSpPr>
          <p:cNvPr id="12" name="이등변 삼각형 11"/>
          <p:cNvSpPr/>
          <p:nvPr/>
        </p:nvSpPr>
        <p:spPr>
          <a:xfrm rot="10800000">
            <a:off x="9448799" y="1951082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363644" y="5371046"/>
            <a:ext cx="10828356" cy="11821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회원목록에서 추가 단추를 눌러 활동회원 회원상세정보입력 통해 등록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부회장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총무는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명씩만 등록 가능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가입일자 입력은 필수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이며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6" name="꺾인 연결선 15"/>
          <p:cNvCxnSpPr/>
          <p:nvPr/>
        </p:nvCxnSpPr>
        <p:spPr>
          <a:xfrm rot="10800000" flipV="1">
            <a:off x="8600304" y="2548191"/>
            <a:ext cx="1105675" cy="952890"/>
          </a:xfrm>
          <a:prstGeom prst="bentConnector3">
            <a:avLst>
              <a:gd name="adj1" fmla="val 827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모서리가 둥근 직사각형 9"/>
          <p:cNvSpPr/>
          <p:nvPr/>
        </p:nvSpPr>
        <p:spPr>
          <a:xfrm>
            <a:off x="3030912" y="2727709"/>
            <a:ext cx="760038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2021_03_09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03573" y="4068647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2025_03_09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0353675" y="4068646"/>
            <a:ext cx="763905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623178" y="2727709"/>
            <a:ext cx="760038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2017*0487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444179" y="2749934"/>
            <a:ext cx="543909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김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지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6129698" y="2727709"/>
            <a:ext cx="887052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031-219-2032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7157431" y="2727709"/>
            <a:ext cx="848935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031-219-2032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2B63258-2316-4FF0-8277-5E5881CEE817}"/>
              </a:ext>
            </a:extLst>
          </p:cNvPr>
          <p:cNvSpPr/>
          <p:nvPr/>
        </p:nvSpPr>
        <p:spPr>
          <a:xfrm>
            <a:off x="4580389" y="2667699"/>
            <a:ext cx="3498209" cy="297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8570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399" y="1284380"/>
            <a:ext cx="8725876" cy="1792606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06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61507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활동내역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13809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이등변 삼각형 9"/>
          <p:cNvSpPr/>
          <p:nvPr/>
        </p:nvSpPr>
        <p:spPr>
          <a:xfrm>
            <a:off x="4026841" y="2226460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476624" y="1765907"/>
            <a:ext cx="1614785" cy="39052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247774" y="5425748"/>
            <a:ext cx="10828356" cy="11369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활동내용을 증빙할 수 있는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활동보고서를 작성해서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활동내용과 활동보고서가 상이할 경우 심사 시 인정되지 않음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제출물은 파일업로드를 하지 말고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교학팀 담당자에게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파일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해야 함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내용 작성 후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6" t="15025" r="28516" b="39917"/>
          <a:stretch/>
        </p:blipFill>
        <p:spPr>
          <a:xfrm>
            <a:off x="1495424" y="3239987"/>
            <a:ext cx="3962401" cy="2060449"/>
          </a:xfrm>
          <a:prstGeom prst="rect">
            <a:avLst/>
          </a:prstGeom>
        </p:spPr>
      </p:pic>
      <p:cxnSp>
        <p:nvCxnSpPr>
          <p:cNvPr id="16" name="꺾인 연결선 15"/>
          <p:cNvCxnSpPr/>
          <p:nvPr/>
        </p:nvCxnSpPr>
        <p:spPr>
          <a:xfrm rot="10800000" flipV="1">
            <a:off x="5553075" y="2801732"/>
            <a:ext cx="4638678" cy="1332118"/>
          </a:xfrm>
          <a:prstGeom prst="bentConnector3">
            <a:avLst>
              <a:gd name="adj1" fmla="val -308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이등변 삼각형 18"/>
          <p:cNvSpPr/>
          <p:nvPr/>
        </p:nvSpPr>
        <p:spPr>
          <a:xfrm rot="10800000">
            <a:off x="9906000" y="2156434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495424" y="4670519"/>
            <a:ext cx="3962401" cy="33808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874094" y="4670519"/>
            <a:ext cx="2520264" cy="338086"/>
          </a:xfrm>
          <a:prstGeom prst="rect">
            <a:avLst/>
          </a:prstGeom>
          <a:noFill/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파일 업로드 기능 사용하지 않음</a:t>
            </a:r>
          </a:p>
        </p:txBody>
      </p:sp>
      <p:cxnSp>
        <p:nvCxnSpPr>
          <p:cNvPr id="3" name="직선 화살표 연결선 2"/>
          <p:cNvCxnSpPr>
            <a:stCxn id="13" idx="3"/>
            <a:endCxn id="17" idx="1"/>
          </p:cNvCxnSpPr>
          <p:nvPr/>
        </p:nvCxnSpPr>
        <p:spPr>
          <a:xfrm>
            <a:off x="5457825" y="4839562"/>
            <a:ext cx="41626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모서리가 둥근 직사각형 17"/>
          <p:cNvSpPr/>
          <p:nvPr/>
        </p:nvSpPr>
        <p:spPr>
          <a:xfrm>
            <a:off x="2228197" y="3843761"/>
            <a:ext cx="729316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2025_03_09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4119705" y="3843762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958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07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주의사항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47774" y="1482812"/>
            <a:ext cx="10448926" cy="26467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후 소속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교학팀 담당자의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승인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절차가 완료되어야 최종 처리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가 됨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내용이 미흡한 경우 담당자는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반려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할 수 있으며 소학회 회장은 다시 내용 보완 후 승인 요청 가능함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기한내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학사서비스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소학회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 정보입력 및 제출물 제출 기한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: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2026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년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월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16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 17:00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까지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지각제출 절대 불허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AIMS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내 파일업로드 기능은 사용하지 않음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제출물은 교학팀 소학회 담당자에게 파일로 제출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함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학교 홈페이지 공지사항에 첨부된 엑셀파일 확인 요망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□ 지각제출은 절대 불허하며</a:t>
            </a:r>
            <a:r>
              <a:rPr lang="en-US" altLang="ko-KR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, </a:t>
            </a:r>
            <a:r>
              <a:rPr lang="ko-KR" altLang="en-US" sz="1600" b="1" dirty="0">
                <a:solidFill>
                  <a:srgbClr val="FF0000"/>
                </a:solidFill>
                <a:ea typeface="KoPub돋움체 Light" panose="02020603020101020101" pitchFamily="18" charset="-127"/>
              </a:rPr>
              <a:t>지각제출한 경우 어떠한 사유로도 등록이 불가함</a:t>
            </a:r>
            <a:endParaRPr lang="en-US" altLang="ko-KR" sz="1600" b="1" dirty="0">
              <a:solidFill>
                <a:srgbClr val="FF0000"/>
              </a:solidFill>
              <a:ea typeface="KoPub돋움체 Light" panose="02020603020101020101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516728"/>
              </p:ext>
            </p:extLst>
          </p:nvPr>
        </p:nvGraphicFramePr>
        <p:xfrm>
          <a:off x="1409699" y="4129602"/>
          <a:ext cx="10428340" cy="14986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7563070">
                  <a:extLst>
                    <a:ext uri="{9D8B030D-6E8A-4147-A177-3AD203B41FA5}">
                      <a16:colId xmlns:a16="http://schemas.microsoft.com/office/drawing/2014/main" val="1131017528"/>
                    </a:ext>
                  </a:extLst>
                </a:gridCol>
                <a:gridCol w="2865270">
                  <a:extLst>
                    <a:ext uri="{9D8B030D-6E8A-4147-A177-3AD203B41FA5}">
                      <a16:colId xmlns:a16="http://schemas.microsoft.com/office/drawing/2014/main" val="1479095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제출물</a:t>
                      </a: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이메일 제출</a:t>
                      </a:r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파일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9163402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활동보고서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00934"/>
                  </a:ext>
                </a:extLst>
              </a:tr>
              <a:tr h="242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지도교수 취임 승낙서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994365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lt"/>
                        </a:rPr>
                        <a:t>증빙자료는 활동보고서에 포함</a:t>
                      </a:r>
                      <a:endParaRPr lang="en-US" altLang="ko-KR" sz="1400" dirty="0">
                        <a:latin typeface="+mj-lt"/>
                      </a:endParaRPr>
                    </a:p>
                    <a:p>
                      <a:pPr latinLnBrk="1"/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음악</a:t>
                      </a:r>
                      <a:r>
                        <a:rPr lang="en-US" altLang="ko-KR" sz="1400" dirty="0">
                          <a:latin typeface="+mj-lt"/>
                        </a:rPr>
                        <a:t>, </a:t>
                      </a:r>
                      <a:r>
                        <a:rPr lang="ko-KR" altLang="en-US" sz="1400" dirty="0">
                          <a:latin typeface="+mj-lt"/>
                        </a:rPr>
                        <a:t>영상 등은 </a:t>
                      </a:r>
                      <a:r>
                        <a:rPr lang="en-US" altLang="ko-KR" sz="1400" dirty="0">
                          <a:latin typeface="+mj-lt"/>
                        </a:rPr>
                        <a:t>3</a:t>
                      </a:r>
                      <a:r>
                        <a:rPr lang="ko-KR" altLang="en-US" sz="1400" dirty="0">
                          <a:latin typeface="+mj-lt"/>
                        </a:rPr>
                        <a:t>분 이내 하나의 파일로 제출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149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6865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08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</a:t>
            </a:r>
            <a:r>
              <a:rPr lang="en-US" altLang="ko-KR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심사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754267"/>
              </p:ext>
            </p:extLst>
          </p:nvPr>
        </p:nvGraphicFramePr>
        <p:xfrm>
          <a:off x="1247775" y="1743069"/>
          <a:ext cx="10385426" cy="3753694"/>
        </p:xfrm>
        <a:graphic>
          <a:graphicData uri="http://schemas.openxmlformats.org/drawingml/2006/table">
            <a:tbl>
              <a:tblPr/>
              <a:tblGrid>
                <a:gridCol w="2447925">
                  <a:extLst>
                    <a:ext uri="{9D8B030D-6E8A-4147-A177-3AD203B41FA5}">
                      <a16:colId xmlns:a16="http://schemas.microsoft.com/office/drawing/2014/main" val="840767741"/>
                    </a:ext>
                  </a:extLst>
                </a:gridCol>
                <a:gridCol w="5807117">
                  <a:extLst>
                    <a:ext uri="{9D8B030D-6E8A-4147-A177-3AD203B41FA5}">
                      <a16:colId xmlns:a16="http://schemas.microsoft.com/office/drawing/2014/main" val="2674945797"/>
                    </a:ext>
                  </a:extLst>
                </a:gridCol>
                <a:gridCol w="2130384">
                  <a:extLst>
                    <a:ext uri="{9D8B030D-6E8A-4147-A177-3AD203B41FA5}">
                      <a16:colId xmlns:a16="http://schemas.microsoft.com/office/drawing/2014/main" val="2679823014"/>
                    </a:ext>
                  </a:extLst>
                </a:gridCol>
              </a:tblGrid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평가항목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배점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768581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 규모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등록시점 기준 회원 규모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6232389"/>
                  </a:ext>
                </a:extLst>
              </a:tr>
              <a:tr h="7608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우수성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활동 내역을 바탕으로 활동의 질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 빈도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회원 참여도 등              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 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을 종합하여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30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3805943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 실적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- 2025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학생단체의 교내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/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외 수상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공모전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및 대회 참여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입상 실적 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증빙이 가능한 실적만을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856666"/>
                  </a:ext>
                </a:extLst>
              </a:tr>
              <a:tr h="4073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2026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년 활동 계획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학생단체의 연간 활동계획을 바탕으로 목표 실현 가능성 및 기대효과를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20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5580033"/>
                  </a:ext>
                </a:extLst>
              </a:tr>
              <a:tr h="4081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성실성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 작성의 성실성을 평가</a:t>
                      </a:r>
                      <a:endParaRPr lang="en-US" altLang="ko-KR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  <a:p>
                      <a:pPr marL="0" marR="0" lvl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활동보고서의 양식에 맞추어 활동보고서 내용을 성실하게 작성하였는지를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8472084"/>
                  </a:ext>
                </a:extLst>
              </a:tr>
              <a:tr h="40733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621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405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843</TotalTime>
  <Words>552</Words>
  <Application>Microsoft Office PowerPoint</Application>
  <PresentationFormat>와이드스크린</PresentationFormat>
  <Paragraphs>95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8" baseType="lpstr">
      <vt:lpstr>HY견고딕</vt:lpstr>
      <vt:lpstr>KoPubWorld돋움체 Bold</vt:lpstr>
      <vt:lpstr>KoPub돋움체 Light</vt:lpstr>
      <vt:lpstr>나눔고딕</vt:lpstr>
      <vt:lpstr>나눔바른고딕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준수 인</cp:lastModifiedBy>
  <cp:revision>87</cp:revision>
  <dcterms:created xsi:type="dcterms:W3CDTF">2020-03-17T02:37:01Z</dcterms:created>
  <dcterms:modified xsi:type="dcterms:W3CDTF">2026-03-02T04:05:01Z</dcterms:modified>
</cp:coreProperties>
</file>